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81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70" r:id="rId10"/>
    <p:sldId id="264" r:id="rId11"/>
    <p:sldId id="265" r:id="rId12"/>
    <p:sldId id="269" r:id="rId13"/>
    <p:sldId id="267" r:id="rId14"/>
  </p:sldIdLst>
  <p:sldSz cx="14630400" cy="8229600"/>
  <p:notesSz cx="8229600" cy="14630400"/>
  <p:embeddedFontLst>
    <p:embeddedFont>
      <p:font typeface="Noto Sans TC" panose="020B0604020202020204" charset="-12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Sora Medium" panose="020B0604020202020204" charset="0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017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79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95503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0752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46329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7541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7232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451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8159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1229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2405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2563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736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6471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9795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6626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25854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569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70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1637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138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95713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7939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830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Освещение офиса при помощи датчиков освещения и сенсоров</a:t>
            </a:r>
            <a:endParaRPr lang="en-US" sz="44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148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В современном мире эффективность работы в офисе во многом зависит от качества освещения. В этой презентации мы рассмотрим преимущества использования датчиков освещения и сенсоров для оптимизации освещения в офисах, а также поделимся рекомендациями по их внедрению.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80678" y="6334006"/>
            <a:ext cx="161925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1" y="6184463"/>
            <a:ext cx="25907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046617" y="469067"/>
            <a:ext cx="7898606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en-US" sz="35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 энергии и снижение эксплуатационных затрат</a:t>
            </a:r>
            <a:endParaRPr lang="en-US" sz="35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2696" y="2007989"/>
            <a:ext cx="14556343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20%</a:t>
            </a:r>
            <a:endParaRPr lang="en-US" sz="4600" dirty="0"/>
          </a:p>
        </p:txBody>
      </p:sp>
      <p:sp>
        <p:nvSpPr>
          <p:cNvPr id="5" name="Text 2"/>
          <p:cNvSpPr/>
          <p:nvPr/>
        </p:nvSpPr>
        <p:spPr>
          <a:xfrm>
            <a:off x="6650077" y="2826582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51564" y="3278764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освещения позволяют сократить потребление энергии на 20%.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812877" y="3908046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$1000</a:t>
            </a:r>
            <a:endParaRPr lang="en-US" sz="4600" dirty="0"/>
          </a:p>
        </p:txBody>
      </p:sp>
      <p:sp>
        <p:nvSpPr>
          <p:cNvPr id="8" name="Text 5"/>
          <p:cNvSpPr/>
          <p:nvPr/>
        </p:nvSpPr>
        <p:spPr>
          <a:xfrm>
            <a:off x="6650077" y="4640699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Снижение затрат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951564" y="5210620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Окупаемость инвестиций в датчики освещения наступает уже через 1-2 года</a:t>
            </a:r>
            <a:r>
              <a:rPr lang="en-US" sz="14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3951564" y="6006069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5</a:t>
            </a:r>
            <a:endParaRPr lang="en-US" sz="4600" dirty="0"/>
          </a:p>
        </p:txBody>
      </p:sp>
      <p:sp>
        <p:nvSpPr>
          <p:cNvPr id="11" name="Text 8"/>
          <p:cNvSpPr/>
          <p:nvPr/>
        </p:nvSpPr>
        <p:spPr>
          <a:xfrm>
            <a:off x="6476105" y="6742033"/>
            <a:ext cx="2849523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Увеличение срока службы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812877" y="7404735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снижают нагрузку на светильники, увеличивая их срок службы в 5 раз.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5444" y="546378"/>
            <a:ext cx="13239512" cy="1241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Выводы и рекомендации по внедрению датчиков освещения</a:t>
            </a:r>
            <a:endParaRPr lang="en-US" sz="39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984" y="1869480"/>
            <a:ext cx="4302085" cy="43020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31760" y="2178685"/>
            <a:ext cx="4803656" cy="39928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Использование датчиков освещения в офисе - это инвестиция, которая окупается в долгосрочной перспективе, позволяя сократить расходы на электроэнергию, повысить комфорт и безопасность. При выборе датчиков, обратите внимание на их функциональность, надежность и совместимость с существующей системой управления зданием.</a:t>
            </a:r>
            <a:endParaRPr 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610DDC-9EF6-4808-A209-69C2F8D28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259838"/>
            <a:ext cx="10972800" cy="1732916"/>
          </a:xfrm>
        </p:spPr>
        <p:txBody>
          <a:bodyPr/>
          <a:lstStyle/>
          <a:p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 команды: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C484D2-56C1-4F9B-9F97-62ED467C0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240" y="4733292"/>
            <a:ext cx="7193280" cy="1986914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ru-RU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Акопджанян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М.М   </a:t>
            </a:r>
            <a:r>
              <a:rPr lang="ru-RU" sz="23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(Эксперт по визуализации коммуникаций 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algn="l"/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Леденева В.В          </a:t>
            </a:r>
            <a:r>
              <a:rPr lang="ru-RU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(Дизайнер)</a:t>
            </a:r>
          </a:p>
          <a:p>
            <a:pPr algn="l"/>
            <a:r>
              <a:rPr lang="ru-RU" sz="32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Беседин</a:t>
            </a:r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К.В            </a:t>
            </a:r>
            <a:r>
              <a:rPr lang="ru-RU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(Спикер, дизайнер)</a:t>
            </a:r>
          </a:p>
          <a:p>
            <a:pPr algn="l"/>
            <a:r>
              <a:rPr lang="ru-RU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Попов А.Э               </a:t>
            </a:r>
            <a:r>
              <a:rPr lang="ru-RU" sz="23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(Лидер</a:t>
            </a:r>
            <a:r>
              <a:rPr lang="ru-RU" sz="230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разработчик)</a:t>
            </a:r>
            <a:endParaRPr lang="ru-RU" sz="23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413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70D48B-3A5D-4BF6-BF01-722ECDCE9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20" y="782359"/>
            <a:ext cx="10972800" cy="1235076"/>
          </a:xfrm>
        </p:spPr>
        <p:txBody>
          <a:bodyPr/>
          <a:lstStyle/>
          <a:p>
            <a:r>
              <a:rPr lang="ru-RU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254FC8E-497F-4830-B0BA-9AC6B49ED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5280" y="4322446"/>
            <a:ext cx="4142402" cy="1986914"/>
          </a:xfrm>
        </p:spPr>
        <p:txBody>
          <a:bodyPr>
            <a:normAutofit/>
          </a:bodyPr>
          <a:lstStyle/>
          <a:p>
            <a:pPr algn="l"/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2" descr="preencoded.png">
            <a:extLst>
              <a:ext uri="{FF2B5EF4-FFF2-40B4-BE49-F238E27FC236}">
                <a16:creationId xmlns:a16="http://schemas.microsoft.com/office/drawing/2014/main" id="{FF5322FD-EFC0-4853-BAFF-66A0DE4D5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0" y="2634280"/>
            <a:ext cx="5161279" cy="481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18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827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Введение: важность эффективного освещения в офисе</a:t>
            </a:r>
            <a:endParaRPr lang="en-US" sz="44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 производительности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74261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Правильное освещение помогает повысить концентрацию и продуктивность сотрудников.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200406" y="3452813"/>
            <a:ext cx="28455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Создание комфортной атмосферы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200406" y="474261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Сбалансированное освещение способствует улучшению настроения и снижению стресса.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07022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Забота о здоровье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07022" y="4742618"/>
            <a:ext cx="2845594" cy="16785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Оптимальное освещение снижает нагрузку на глаза и предотвращает головные боли.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1013638" y="3452813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 безопасности</a:t>
            </a:r>
            <a:endParaRPr lang="en-US" sz="2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013638" y="4742617"/>
            <a:ext cx="2845594" cy="1231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Хорошо освещенные рабочие места снижают риск несчастных случаев.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1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3285649"/>
            <a:ext cx="10316408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Недостатки традиционного освещения</a:t>
            </a:r>
            <a:endParaRPr lang="en-US" sz="42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54023" y="4524375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27973" y="4605099"/>
            <a:ext cx="136803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34160" y="4484012"/>
            <a:ext cx="411043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Повышенный расход энергии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54110" y="4990148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освещения работают постоянно, даже когда это не нужно.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2952" y="4524375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7564636" y="4605099"/>
            <a:ext cx="201335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8123039" y="4524375"/>
            <a:ext cx="368939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Неравномерное освещение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123039" y="4990148"/>
            <a:ext cx="5753457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светильники часто создают неравномерное освещение, что может привести к напряжению глаз.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54023" y="64822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896183" y="6562963"/>
            <a:ext cx="200382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454110" y="6482239"/>
            <a:ext cx="3567946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Невозможность адаптации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54110" y="694801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не могут автоматически адаптироваться к изменениям в освещенности.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422952" y="6482239"/>
            <a:ext cx="484703" cy="48470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7559873" y="6562963"/>
            <a:ext cx="210741" cy="323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8123039" y="6482239"/>
            <a:ext cx="305633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Сложность управления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123039" y="6948011"/>
            <a:ext cx="5753457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Традиционные системы требуют ручного управления, что может быть неудобно.</a:t>
            </a: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22833" y="855345"/>
            <a:ext cx="11785878" cy="576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Преимущества 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использования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датчиков освещения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3373199" y="2427595"/>
            <a:ext cx="97631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312812" y="2149635"/>
            <a:ext cx="2306955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Экономия энергии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3968631" y="2622600"/>
            <a:ext cx="850249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Автоматическое управление освещением позволяет сократить потребление электроэнергии.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3350160" y="3684846"/>
            <a:ext cx="143708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022235" y="3549789"/>
            <a:ext cx="4585930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Увеличение срока службы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светильников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3980438" y="4021490"/>
            <a:ext cx="7270671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защищают светильники от перегорания из-за постоянного включения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.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3360380" y="5122546"/>
            <a:ext cx="142994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6199941" y="4817150"/>
            <a:ext cx="2532698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Повышение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комфорта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3980438" y="5289471"/>
            <a:ext cx="7158990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Автоматическая регулировка яркости освещения создает комфортную атмосферу</a:t>
            </a:r>
            <a:r>
              <a:rPr lang="en-US" sz="14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3346826" y="6709886"/>
            <a:ext cx="150376" cy="3690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6129277" y="6152555"/>
            <a:ext cx="2972991" cy="288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Повышение</a:t>
            </a:r>
            <a:r>
              <a:rPr lang="en-US" sz="18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 </a:t>
            </a:r>
            <a:r>
              <a:rPr lang="en-US" sz="180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безопасности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5"/>
          <p:cNvSpPr/>
          <p:nvPr/>
        </p:nvSpPr>
        <p:spPr>
          <a:xfrm>
            <a:off x="4148375" y="6705044"/>
            <a:ext cx="6333649" cy="590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Датчики движения могут автоматически включать свет в темных зонах, предотвращая несчастные случаи.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279" y="757238"/>
            <a:ext cx="7731443" cy="1261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Основные принципы работы датчиков освещения</a:t>
            </a:r>
            <a:endParaRPr lang="en-US" sz="39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279" y="2321243"/>
            <a:ext cx="504468" cy="5044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6279" y="3027521"/>
            <a:ext cx="2888813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освещенности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06279" y="3463885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Измеряют уровень освещенности в помещении и автоматически включают или выключают свет.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3328" y="2321243"/>
            <a:ext cx="504468" cy="5044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3328" y="3027521"/>
            <a:ext cx="252269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движения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23328" y="3463885"/>
            <a:ext cx="3714393" cy="1291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Реагируют на движение в помещении и включают свет только в том случае, если кто-то находится рядом.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279" y="5360908"/>
            <a:ext cx="504468" cy="5044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6279" y="6067187"/>
            <a:ext cx="3593187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естественного света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706279" y="6503551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Адаптируют яркость искусственного освещения к интенсивности дневного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3328" y="5360908"/>
            <a:ext cx="504468" cy="50446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3328" y="6067187"/>
            <a:ext cx="2522696" cy="3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Таймеры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23328" y="6503551"/>
            <a:ext cx="3714393" cy="968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Задаются на определенное время включения и выключения освещения</a:t>
            </a:r>
            <a:r>
              <a:rPr lang="en-US" sz="155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74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446" y="3318629"/>
            <a:ext cx="11820525" cy="6342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Типы датчиков освещения и их характеристики</a:t>
            </a:r>
            <a:endParaRPr lang="en-US" sz="39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10445" y="4284999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13328" y="4460200"/>
            <a:ext cx="2906554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Датчики освещенности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913328" y="4898946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Используют фоторезисторы для измерения интенсивности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416641" y="4272657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7619524" y="4460200"/>
            <a:ext cx="2537460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Датчики движения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619524" y="4898946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Определяют движение с помощью инфракрасных, ультразвуковых или микроволновых технологий.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10446" y="5954316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913328" y="6157198"/>
            <a:ext cx="3615214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Датчики естественного света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913328" y="6595943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Используют фотоэлементы для измерения интенсивности дневного света.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16641" y="5954316"/>
            <a:ext cx="6503313" cy="1494115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619524" y="6157198"/>
            <a:ext cx="3450788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>
                <a:solidFill>
                  <a:srgbClr val="E0D6DE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Комбинированные датчики</a:t>
            </a:r>
            <a:endParaRPr lang="en-US" sz="19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7619524" y="6595943"/>
            <a:ext cx="6097548" cy="6496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Сочетают в себе функции нескольких типов датчиков для более эффективного управления освещением.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0776" y="691991"/>
            <a:ext cx="7695248" cy="1940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Интеграция датчиков освещения с системами управления зданием</a:t>
            </a:r>
            <a:endParaRPr lang="en-US" sz="405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09742" y="2942630"/>
            <a:ext cx="22860" cy="4594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6731139" y="3396734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6288345" y="3175397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6455509" y="3252907"/>
            <a:ext cx="131326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659648" y="3149560"/>
            <a:ext cx="6246376" cy="3312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Автоматизация управления освещением для всего здания.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731139" y="4348758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0" name="Shape 7"/>
          <p:cNvSpPr/>
          <p:nvPr/>
        </p:nvSpPr>
        <p:spPr>
          <a:xfrm>
            <a:off x="6288345" y="4127421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6424434" y="4204930"/>
            <a:ext cx="193477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7659648" y="4101584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Дистанционное управление освещением с помощью смартфонов или планшетов.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731139" y="5632013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4" name="Shape 11"/>
          <p:cNvSpPr/>
          <p:nvPr/>
        </p:nvSpPr>
        <p:spPr>
          <a:xfrm>
            <a:off x="6288345" y="5410676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5" name="Text 12"/>
          <p:cNvSpPr/>
          <p:nvPr/>
        </p:nvSpPr>
        <p:spPr>
          <a:xfrm>
            <a:off x="6424910" y="5488186"/>
            <a:ext cx="192524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7659648" y="5384840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Сбор данных о потреблении энергии для анализа и оптимизации.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731139" y="6915269"/>
            <a:ext cx="724376" cy="22860"/>
          </a:xfrm>
          <a:prstGeom prst="roundRect">
            <a:avLst>
              <a:gd name="adj" fmla="val 135826"/>
            </a:avLst>
          </a:prstGeom>
          <a:solidFill>
            <a:srgbClr val="3F3F44"/>
          </a:solidFill>
          <a:ln/>
        </p:spPr>
      </p:sp>
      <p:sp>
        <p:nvSpPr>
          <p:cNvPr id="18" name="Shape 15"/>
          <p:cNvSpPr/>
          <p:nvPr/>
        </p:nvSpPr>
        <p:spPr>
          <a:xfrm>
            <a:off x="6288345" y="6693932"/>
            <a:ext cx="465653" cy="465653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9" name="Text 16"/>
          <p:cNvSpPr/>
          <p:nvPr/>
        </p:nvSpPr>
        <p:spPr>
          <a:xfrm>
            <a:off x="6419910" y="6771442"/>
            <a:ext cx="202406" cy="3105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0" name="Text 17"/>
          <p:cNvSpPr/>
          <p:nvPr/>
        </p:nvSpPr>
        <p:spPr>
          <a:xfrm>
            <a:off x="7659648" y="6668095"/>
            <a:ext cx="6246376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Интеграция с другими системами здания, например, системой отопления, вентиляции и кондиционирования.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2908" y="500420"/>
            <a:ext cx="7870984" cy="1136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dirty="0">
                <a:solidFill>
                  <a:srgbClr val="97B8FF"/>
                </a:solidFill>
                <a:latin typeface="Times New Roman" panose="02020603050405020304" pitchFamily="18" charset="0"/>
                <a:ea typeface="Sora Medium" pitchFamily="34" charset="-122"/>
                <a:cs typeface="Times New Roman" panose="02020603050405020304" pitchFamily="18" charset="0"/>
              </a:rPr>
              <a:t>Установка и настройка датчиков освещения</a:t>
            </a:r>
            <a:endParaRPr lang="en-US" sz="35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908" y="1909763"/>
            <a:ext cx="909280" cy="1454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04961" y="2091571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Выбор подходящих датчиков с учетом типа помещения и освещения</a:t>
            </a:r>
            <a:r>
              <a:rPr lang="en-US" sz="14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908" y="3364587"/>
            <a:ext cx="909280" cy="145482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304961" y="3546396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Установка датчиков на оптимальное место, где они обеспечивают максимальную эффективность.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908" y="4819412"/>
            <a:ext cx="909280" cy="145482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304961" y="5001220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Настройка параметров датчиков, таких как уровень освещенности, время включения и выключения.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2908" y="6274237"/>
            <a:ext cx="909280" cy="1454825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304961" y="6456045"/>
            <a:ext cx="6688931" cy="581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Тестирование системы для проверки ее работоспособности и корректировка настроек при необходимости.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365897" y="470774"/>
            <a:ext cx="7898606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50"/>
              </a:lnSpc>
              <a:buNone/>
            </a:pPr>
            <a:r>
              <a:rPr lang="ru-RU" sz="3500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Используемые технологии</a:t>
            </a:r>
            <a:endParaRPr lang="en-US" sz="3500" dirty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94CD5773-D340-4FFC-878F-4E2FCECB6FE2}"/>
              </a:ext>
            </a:extLst>
          </p:cNvPr>
          <p:cNvSpPr/>
          <p:nvPr/>
        </p:nvSpPr>
        <p:spPr>
          <a:xfrm>
            <a:off x="1352632" y="1968124"/>
            <a:ext cx="11967128" cy="3792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Electron.js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SQLite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Web Sockets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Arduino IDE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E0D6DE"/>
                </a:solidFill>
                <a:latin typeface="Times New Roman" panose="02020603050405020304" pitchFamily="18" charset="0"/>
                <a:ea typeface="Noto Sans TC" pitchFamily="34" charset="-122"/>
                <a:cs typeface="Times New Roman" panose="02020603050405020304" pitchFamily="18" charset="0"/>
              </a:rPr>
              <a:t>ESP32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FD1672FC-E360-4D3D-AC52-FE762F0326B0}"/>
              </a:ext>
            </a:extLst>
          </p:cNvPr>
          <p:cNvSpPr/>
          <p:nvPr/>
        </p:nvSpPr>
        <p:spPr>
          <a:xfrm>
            <a:off x="8584524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BB18BCB1-9366-45BD-A81A-16DC84AC8749}"/>
              </a:ext>
            </a:extLst>
          </p:cNvPr>
          <p:cNvSpPr/>
          <p:nvPr/>
        </p:nvSpPr>
        <p:spPr>
          <a:xfrm>
            <a:off x="3454400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50CC46A9-B1F2-4013-9375-26107CF545CD}"/>
              </a:ext>
            </a:extLst>
          </p:cNvPr>
          <p:cNvSpPr/>
          <p:nvPr/>
        </p:nvSpPr>
        <p:spPr>
          <a:xfrm>
            <a:off x="5273716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8DB6ED47-0C01-444A-8A47-987FB49E68A3}"/>
              </a:ext>
            </a:extLst>
          </p:cNvPr>
          <p:cNvSpPr/>
          <p:nvPr/>
        </p:nvSpPr>
        <p:spPr>
          <a:xfrm>
            <a:off x="10718124" y="6336924"/>
            <a:ext cx="1819316" cy="41947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2200"/>
              </a:lnSpc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456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610</Words>
  <Application>Microsoft Office PowerPoint</Application>
  <PresentationFormat>Произвольный</PresentationFormat>
  <Paragraphs>104</Paragraphs>
  <Slides>13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Times New Roman</vt:lpstr>
      <vt:lpstr>Sora Medium</vt:lpstr>
      <vt:lpstr>Calibri Light</vt:lpstr>
      <vt:lpstr>Calibri</vt:lpstr>
      <vt:lpstr>Noto Sans TC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Состав команды:</vt:lpstr>
      <vt:lpstr>Спасибо за внимание!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Алексей Прикол</cp:lastModifiedBy>
  <cp:revision>16</cp:revision>
  <dcterms:created xsi:type="dcterms:W3CDTF">2024-12-07T07:19:09Z</dcterms:created>
  <dcterms:modified xsi:type="dcterms:W3CDTF">2024-12-08T23:52:13Z</dcterms:modified>
</cp:coreProperties>
</file>